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65" r:id="rId2"/>
    <p:sldId id="260" r:id="rId3"/>
    <p:sldId id="259" r:id="rId4"/>
    <p:sldId id="261" r:id="rId5"/>
    <p:sldId id="262" r:id="rId6"/>
    <p:sldId id="263" r:id="rId7"/>
    <p:sldId id="264" r:id="rId8"/>
    <p:sldId id="266" r:id="rId9"/>
    <p:sldId id="267" r:id="rId10"/>
    <p:sldId id="269" r:id="rId11"/>
    <p:sldId id="268" r:id="rId12"/>
    <p:sldId id="270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A71D1D-B546-4712-99AF-BD17002CE062}" type="doc">
      <dgm:prSet loTypeId="urn:microsoft.com/office/officeart/2005/8/layout/target3" loCatId="relationship" qsTypeId="urn:microsoft.com/office/officeart/2005/8/quickstyle/simple3" qsCatId="simple" csTypeId="urn:microsoft.com/office/officeart/2005/8/colors/accent1_2" csCatId="accent1" phldr="1"/>
      <dgm:spPr/>
    </dgm:pt>
    <dgm:pt modelId="{7E9F23D7-A1A5-47C8-9BD0-EC49D13BD358}">
      <dgm:prSet phldrT="[Text]"/>
      <dgm:spPr/>
      <dgm:t>
        <a:bodyPr/>
        <a:lstStyle/>
        <a:p>
          <a:r>
            <a:rPr lang="en-US" dirty="0" smtClean="0"/>
            <a:t>Core IT Team</a:t>
          </a:r>
          <a:endParaRPr lang="en-US" dirty="0"/>
        </a:p>
      </dgm:t>
    </dgm:pt>
    <dgm:pt modelId="{91775569-03D5-4F34-8B1A-B7BD067D355E}" type="parTrans" cxnId="{35891567-28F9-4E11-9910-6C1E55B5801A}">
      <dgm:prSet/>
      <dgm:spPr/>
      <dgm:t>
        <a:bodyPr/>
        <a:lstStyle/>
        <a:p>
          <a:endParaRPr lang="en-US"/>
        </a:p>
      </dgm:t>
    </dgm:pt>
    <dgm:pt modelId="{82B5AFC5-759D-4A78-B74F-F7486DDA401C}" type="sibTrans" cxnId="{35891567-28F9-4E11-9910-6C1E55B5801A}">
      <dgm:prSet/>
      <dgm:spPr/>
      <dgm:t>
        <a:bodyPr/>
        <a:lstStyle/>
        <a:p>
          <a:endParaRPr lang="en-US"/>
        </a:p>
      </dgm:t>
    </dgm:pt>
    <dgm:pt modelId="{90C2AC74-3F7B-44C0-A5AD-FADE8396CE06}">
      <dgm:prSet phldrT="[Text]"/>
      <dgm:spPr/>
      <dgm:t>
        <a:bodyPr/>
        <a:lstStyle/>
        <a:p>
          <a:r>
            <a:rPr lang="en-US" dirty="0" smtClean="0"/>
            <a:t>Core Business Team</a:t>
          </a:r>
          <a:endParaRPr lang="en-US" dirty="0"/>
        </a:p>
      </dgm:t>
    </dgm:pt>
    <dgm:pt modelId="{03F884B4-206E-4FFE-80A4-1711C34768C8}" type="parTrans" cxnId="{AC8F60B8-D557-46B2-915C-0298E42E48DF}">
      <dgm:prSet/>
      <dgm:spPr/>
      <dgm:t>
        <a:bodyPr/>
        <a:lstStyle/>
        <a:p>
          <a:endParaRPr lang="en-US"/>
        </a:p>
      </dgm:t>
    </dgm:pt>
    <dgm:pt modelId="{C578A875-1988-4610-805C-C8CB23C27F59}" type="sibTrans" cxnId="{AC8F60B8-D557-46B2-915C-0298E42E48DF}">
      <dgm:prSet/>
      <dgm:spPr/>
      <dgm:t>
        <a:bodyPr/>
        <a:lstStyle/>
        <a:p>
          <a:endParaRPr lang="en-US"/>
        </a:p>
      </dgm:t>
    </dgm:pt>
    <dgm:pt modelId="{FDF343A5-F3AF-467A-BE94-B0752C46B29D}">
      <dgm:prSet phldrT="[Text]"/>
      <dgm:spPr/>
      <dgm:t>
        <a:bodyPr/>
        <a:lstStyle/>
        <a:p>
          <a:r>
            <a:rPr lang="en-US" dirty="0" smtClean="0"/>
            <a:t>All Stakeholders</a:t>
          </a:r>
          <a:endParaRPr lang="en-US" dirty="0"/>
        </a:p>
      </dgm:t>
    </dgm:pt>
    <dgm:pt modelId="{FA9DCAD7-7AA7-4669-8CAD-F4B49685560A}" type="parTrans" cxnId="{F43C4FD4-00F1-4936-B6C5-A5329D046E9B}">
      <dgm:prSet/>
      <dgm:spPr/>
      <dgm:t>
        <a:bodyPr/>
        <a:lstStyle/>
        <a:p>
          <a:endParaRPr lang="en-US"/>
        </a:p>
      </dgm:t>
    </dgm:pt>
    <dgm:pt modelId="{39A59ACA-5ACE-449C-8D0C-D58F64574D04}" type="sibTrans" cxnId="{F43C4FD4-00F1-4936-B6C5-A5329D046E9B}">
      <dgm:prSet/>
      <dgm:spPr/>
      <dgm:t>
        <a:bodyPr/>
        <a:lstStyle/>
        <a:p>
          <a:endParaRPr lang="en-US"/>
        </a:p>
      </dgm:t>
    </dgm:pt>
    <dgm:pt modelId="{FB412ADF-E0AA-4FCE-9C76-9A518249AE9A}" type="pres">
      <dgm:prSet presAssocID="{90A71D1D-B546-4712-99AF-BD17002CE062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1276F8C-24C7-4F76-BE7B-9BBEEF49FA65}" type="pres">
      <dgm:prSet presAssocID="{7E9F23D7-A1A5-47C8-9BD0-EC49D13BD358}" presName="circle1" presStyleLbl="node1" presStyleIdx="0" presStyleCnt="3"/>
      <dgm:spPr/>
    </dgm:pt>
    <dgm:pt modelId="{EDE8918C-17FC-4632-ABC6-600157389DD9}" type="pres">
      <dgm:prSet presAssocID="{7E9F23D7-A1A5-47C8-9BD0-EC49D13BD358}" presName="space" presStyleCnt="0"/>
      <dgm:spPr/>
    </dgm:pt>
    <dgm:pt modelId="{8C85C823-7954-4F76-B778-01A58A45BB97}" type="pres">
      <dgm:prSet presAssocID="{7E9F23D7-A1A5-47C8-9BD0-EC49D13BD358}" presName="rect1" presStyleLbl="alignAcc1" presStyleIdx="0" presStyleCnt="3"/>
      <dgm:spPr/>
      <dgm:t>
        <a:bodyPr/>
        <a:lstStyle/>
        <a:p>
          <a:endParaRPr lang="en-US"/>
        </a:p>
      </dgm:t>
    </dgm:pt>
    <dgm:pt modelId="{D708605F-6253-4FCC-BF1B-549DE39727D5}" type="pres">
      <dgm:prSet presAssocID="{90C2AC74-3F7B-44C0-A5AD-FADE8396CE06}" presName="vertSpace2" presStyleLbl="node1" presStyleIdx="0" presStyleCnt="3"/>
      <dgm:spPr/>
    </dgm:pt>
    <dgm:pt modelId="{BFF2CC6C-CC64-4B31-96F5-DC303A8D634A}" type="pres">
      <dgm:prSet presAssocID="{90C2AC74-3F7B-44C0-A5AD-FADE8396CE06}" presName="circle2" presStyleLbl="node1" presStyleIdx="1" presStyleCnt="3"/>
      <dgm:spPr/>
    </dgm:pt>
    <dgm:pt modelId="{B358BD45-5AE9-44F4-B1D3-14BF104149F8}" type="pres">
      <dgm:prSet presAssocID="{90C2AC74-3F7B-44C0-A5AD-FADE8396CE06}" presName="rect2" presStyleLbl="alignAcc1" presStyleIdx="1" presStyleCnt="3"/>
      <dgm:spPr/>
      <dgm:t>
        <a:bodyPr/>
        <a:lstStyle/>
        <a:p>
          <a:endParaRPr lang="en-US"/>
        </a:p>
      </dgm:t>
    </dgm:pt>
    <dgm:pt modelId="{2CB41F2F-1772-4678-BAA9-B7D2F640F39E}" type="pres">
      <dgm:prSet presAssocID="{FDF343A5-F3AF-467A-BE94-B0752C46B29D}" presName="vertSpace3" presStyleLbl="node1" presStyleIdx="1" presStyleCnt="3"/>
      <dgm:spPr/>
    </dgm:pt>
    <dgm:pt modelId="{AD970807-BC36-4E25-936A-B00A9B1DF228}" type="pres">
      <dgm:prSet presAssocID="{FDF343A5-F3AF-467A-BE94-B0752C46B29D}" presName="circle3" presStyleLbl="node1" presStyleIdx="2" presStyleCnt="3"/>
      <dgm:spPr/>
    </dgm:pt>
    <dgm:pt modelId="{CA78D626-CA87-46C4-9A8C-85CC40F7A860}" type="pres">
      <dgm:prSet presAssocID="{FDF343A5-F3AF-467A-BE94-B0752C46B29D}" presName="rect3" presStyleLbl="alignAcc1" presStyleIdx="2" presStyleCnt="3"/>
      <dgm:spPr/>
      <dgm:t>
        <a:bodyPr/>
        <a:lstStyle/>
        <a:p>
          <a:endParaRPr lang="en-US"/>
        </a:p>
      </dgm:t>
    </dgm:pt>
    <dgm:pt modelId="{8A96A803-FC42-4B39-8156-41F73D21F12E}" type="pres">
      <dgm:prSet presAssocID="{7E9F23D7-A1A5-47C8-9BD0-EC49D13BD358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178093-E7EE-47DB-BCB1-A5FEC4929448}" type="pres">
      <dgm:prSet presAssocID="{90C2AC74-3F7B-44C0-A5AD-FADE8396CE06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1989B8-A12E-43A3-84B6-5DFB4B8104DF}" type="pres">
      <dgm:prSet presAssocID="{FDF343A5-F3AF-467A-BE94-B0752C46B29D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3538C5-14EC-4071-8B3F-819680CBF2EF}" type="presOf" srcId="{90A71D1D-B546-4712-99AF-BD17002CE062}" destId="{FB412ADF-E0AA-4FCE-9C76-9A518249AE9A}" srcOrd="0" destOrd="0" presId="urn:microsoft.com/office/officeart/2005/8/layout/target3"/>
    <dgm:cxn modelId="{AC8F60B8-D557-46B2-915C-0298E42E48DF}" srcId="{90A71D1D-B546-4712-99AF-BD17002CE062}" destId="{90C2AC74-3F7B-44C0-A5AD-FADE8396CE06}" srcOrd="1" destOrd="0" parTransId="{03F884B4-206E-4FFE-80A4-1711C34768C8}" sibTransId="{C578A875-1988-4610-805C-C8CB23C27F59}"/>
    <dgm:cxn modelId="{4990A75E-2C37-45EC-9BD3-9EA807583D5E}" type="presOf" srcId="{FDF343A5-F3AF-467A-BE94-B0752C46B29D}" destId="{511989B8-A12E-43A3-84B6-5DFB4B8104DF}" srcOrd="1" destOrd="0" presId="urn:microsoft.com/office/officeart/2005/8/layout/target3"/>
    <dgm:cxn modelId="{35891567-28F9-4E11-9910-6C1E55B5801A}" srcId="{90A71D1D-B546-4712-99AF-BD17002CE062}" destId="{7E9F23D7-A1A5-47C8-9BD0-EC49D13BD358}" srcOrd="0" destOrd="0" parTransId="{91775569-03D5-4F34-8B1A-B7BD067D355E}" sibTransId="{82B5AFC5-759D-4A78-B74F-F7486DDA401C}"/>
    <dgm:cxn modelId="{4008E0D3-4A90-4478-908A-B6257AA4CFAB}" type="presOf" srcId="{7E9F23D7-A1A5-47C8-9BD0-EC49D13BD358}" destId="{8C85C823-7954-4F76-B778-01A58A45BB97}" srcOrd="0" destOrd="0" presId="urn:microsoft.com/office/officeart/2005/8/layout/target3"/>
    <dgm:cxn modelId="{F43C4FD4-00F1-4936-B6C5-A5329D046E9B}" srcId="{90A71D1D-B546-4712-99AF-BD17002CE062}" destId="{FDF343A5-F3AF-467A-BE94-B0752C46B29D}" srcOrd="2" destOrd="0" parTransId="{FA9DCAD7-7AA7-4669-8CAD-F4B49685560A}" sibTransId="{39A59ACA-5ACE-449C-8D0C-D58F64574D04}"/>
    <dgm:cxn modelId="{C3E6DB75-75AD-43B4-9137-00E9CE2AA1A4}" type="presOf" srcId="{FDF343A5-F3AF-467A-BE94-B0752C46B29D}" destId="{CA78D626-CA87-46C4-9A8C-85CC40F7A860}" srcOrd="0" destOrd="0" presId="urn:microsoft.com/office/officeart/2005/8/layout/target3"/>
    <dgm:cxn modelId="{3F660D6C-B856-473D-8703-8369CA9DEF7E}" type="presOf" srcId="{90C2AC74-3F7B-44C0-A5AD-FADE8396CE06}" destId="{1F178093-E7EE-47DB-BCB1-A5FEC4929448}" srcOrd="1" destOrd="0" presId="urn:microsoft.com/office/officeart/2005/8/layout/target3"/>
    <dgm:cxn modelId="{5A3582C4-39E7-4CB9-A8CD-5506ED813CBE}" type="presOf" srcId="{7E9F23D7-A1A5-47C8-9BD0-EC49D13BD358}" destId="{8A96A803-FC42-4B39-8156-41F73D21F12E}" srcOrd="1" destOrd="0" presId="urn:microsoft.com/office/officeart/2005/8/layout/target3"/>
    <dgm:cxn modelId="{DAF05DB8-FE86-4F5B-AC22-552F2873A6E4}" type="presOf" srcId="{90C2AC74-3F7B-44C0-A5AD-FADE8396CE06}" destId="{B358BD45-5AE9-44F4-B1D3-14BF104149F8}" srcOrd="0" destOrd="0" presId="urn:microsoft.com/office/officeart/2005/8/layout/target3"/>
    <dgm:cxn modelId="{572AB2B2-7BCE-468C-A6DB-192E6F22482E}" type="presParOf" srcId="{FB412ADF-E0AA-4FCE-9C76-9A518249AE9A}" destId="{F1276F8C-24C7-4F76-BE7B-9BBEEF49FA65}" srcOrd="0" destOrd="0" presId="urn:microsoft.com/office/officeart/2005/8/layout/target3"/>
    <dgm:cxn modelId="{282DBBEE-AF1B-4B02-AF31-376CDF610E61}" type="presParOf" srcId="{FB412ADF-E0AA-4FCE-9C76-9A518249AE9A}" destId="{EDE8918C-17FC-4632-ABC6-600157389DD9}" srcOrd="1" destOrd="0" presId="urn:microsoft.com/office/officeart/2005/8/layout/target3"/>
    <dgm:cxn modelId="{4D1C57D7-0016-4E58-BB5E-BE2A880346D6}" type="presParOf" srcId="{FB412ADF-E0AA-4FCE-9C76-9A518249AE9A}" destId="{8C85C823-7954-4F76-B778-01A58A45BB97}" srcOrd="2" destOrd="0" presId="urn:microsoft.com/office/officeart/2005/8/layout/target3"/>
    <dgm:cxn modelId="{ECA9F3D1-B423-4595-BB76-238D55C0A4C3}" type="presParOf" srcId="{FB412ADF-E0AA-4FCE-9C76-9A518249AE9A}" destId="{D708605F-6253-4FCC-BF1B-549DE39727D5}" srcOrd="3" destOrd="0" presId="urn:microsoft.com/office/officeart/2005/8/layout/target3"/>
    <dgm:cxn modelId="{77830729-2D82-4B7A-AB36-4CEAA97F2EF3}" type="presParOf" srcId="{FB412ADF-E0AA-4FCE-9C76-9A518249AE9A}" destId="{BFF2CC6C-CC64-4B31-96F5-DC303A8D634A}" srcOrd="4" destOrd="0" presId="urn:microsoft.com/office/officeart/2005/8/layout/target3"/>
    <dgm:cxn modelId="{DA1C7D32-40D2-4C42-8916-53510BBEC260}" type="presParOf" srcId="{FB412ADF-E0AA-4FCE-9C76-9A518249AE9A}" destId="{B358BD45-5AE9-44F4-B1D3-14BF104149F8}" srcOrd="5" destOrd="0" presId="urn:microsoft.com/office/officeart/2005/8/layout/target3"/>
    <dgm:cxn modelId="{53AE73AB-B4C0-4F5D-AD16-D6EC22F4CD08}" type="presParOf" srcId="{FB412ADF-E0AA-4FCE-9C76-9A518249AE9A}" destId="{2CB41F2F-1772-4678-BAA9-B7D2F640F39E}" srcOrd="6" destOrd="0" presId="urn:microsoft.com/office/officeart/2005/8/layout/target3"/>
    <dgm:cxn modelId="{07E3DFBE-E4FE-424F-8E41-3A459DC76394}" type="presParOf" srcId="{FB412ADF-E0AA-4FCE-9C76-9A518249AE9A}" destId="{AD970807-BC36-4E25-936A-B00A9B1DF228}" srcOrd="7" destOrd="0" presId="urn:microsoft.com/office/officeart/2005/8/layout/target3"/>
    <dgm:cxn modelId="{C7EDACF0-04C9-47CC-8E77-E9E85240D1E3}" type="presParOf" srcId="{FB412ADF-E0AA-4FCE-9C76-9A518249AE9A}" destId="{CA78D626-CA87-46C4-9A8C-85CC40F7A860}" srcOrd="8" destOrd="0" presId="urn:microsoft.com/office/officeart/2005/8/layout/target3"/>
    <dgm:cxn modelId="{AB6FEC3A-94E9-4AEE-BBFF-EB8D8D89A320}" type="presParOf" srcId="{FB412ADF-E0AA-4FCE-9C76-9A518249AE9A}" destId="{8A96A803-FC42-4B39-8156-41F73D21F12E}" srcOrd="9" destOrd="0" presId="urn:microsoft.com/office/officeart/2005/8/layout/target3"/>
    <dgm:cxn modelId="{C5C5C710-D057-44DB-9375-0458441BD610}" type="presParOf" srcId="{FB412ADF-E0AA-4FCE-9C76-9A518249AE9A}" destId="{1F178093-E7EE-47DB-BCB1-A5FEC4929448}" srcOrd="10" destOrd="0" presId="urn:microsoft.com/office/officeart/2005/8/layout/target3"/>
    <dgm:cxn modelId="{B41387AB-E3EA-46CB-BEE1-6D2ADDB42504}" type="presParOf" srcId="{FB412ADF-E0AA-4FCE-9C76-9A518249AE9A}" destId="{511989B8-A12E-43A3-84B6-5DFB4B8104DF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276F8C-24C7-4F76-BE7B-9BBEEF49FA65}">
      <dsp:nvSpPr>
        <dsp:cNvPr id="0" name=""/>
        <dsp:cNvSpPr/>
      </dsp:nvSpPr>
      <dsp:spPr>
        <a:xfrm>
          <a:off x="0" y="0"/>
          <a:ext cx="3508375" cy="350837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C85C823-7954-4F76-B778-01A58A45BB97}">
      <dsp:nvSpPr>
        <dsp:cNvPr id="0" name=""/>
        <dsp:cNvSpPr/>
      </dsp:nvSpPr>
      <dsp:spPr>
        <a:xfrm>
          <a:off x="1754187" y="0"/>
          <a:ext cx="5022849" cy="3508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Core IT Team</a:t>
          </a:r>
          <a:endParaRPr lang="en-US" sz="3700" kern="1200" dirty="0"/>
        </a:p>
      </dsp:txBody>
      <dsp:txXfrm>
        <a:off x="1754187" y="0"/>
        <a:ext cx="5022849" cy="1052514"/>
      </dsp:txXfrm>
    </dsp:sp>
    <dsp:sp modelId="{BFF2CC6C-CC64-4B31-96F5-DC303A8D634A}">
      <dsp:nvSpPr>
        <dsp:cNvPr id="0" name=""/>
        <dsp:cNvSpPr/>
      </dsp:nvSpPr>
      <dsp:spPr>
        <a:xfrm>
          <a:off x="613966" y="1052514"/>
          <a:ext cx="2280441" cy="228044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58BD45-5AE9-44F4-B1D3-14BF104149F8}">
      <dsp:nvSpPr>
        <dsp:cNvPr id="0" name=""/>
        <dsp:cNvSpPr/>
      </dsp:nvSpPr>
      <dsp:spPr>
        <a:xfrm>
          <a:off x="1754187" y="1052514"/>
          <a:ext cx="5022849" cy="22804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Core Business Team</a:t>
          </a:r>
          <a:endParaRPr lang="en-US" sz="3700" kern="1200" dirty="0"/>
        </a:p>
      </dsp:txBody>
      <dsp:txXfrm>
        <a:off x="1754187" y="1052514"/>
        <a:ext cx="5022849" cy="1052511"/>
      </dsp:txXfrm>
    </dsp:sp>
    <dsp:sp modelId="{AD970807-BC36-4E25-936A-B00A9B1DF228}">
      <dsp:nvSpPr>
        <dsp:cNvPr id="0" name=""/>
        <dsp:cNvSpPr/>
      </dsp:nvSpPr>
      <dsp:spPr>
        <a:xfrm>
          <a:off x="1227931" y="2105026"/>
          <a:ext cx="1052511" cy="105251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A78D626-CA87-46C4-9A8C-85CC40F7A860}">
      <dsp:nvSpPr>
        <dsp:cNvPr id="0" name=""/>
        <dsp:cNvSpPr/>
      </dsp:nvSpPr>
      <dsp:spPr>
        <a:xfrm>
          <a:off x="1754187" y="2105026"/>
          <a:ext cx="5022849" cy="105251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All Stakeholders</a:t>
          </a:r>
          <a:endParaRPr lang="en-US" sz="3700" kern="1200" dirty="0"/>
        </a:p>
      </dsp:txBody>
      <dsp:txXfrm>
        <a:off x="1754187" y="2105026"/>
        <a:ext cx="5022849" cy="10525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2C558-5D7E-44AC-936A-1B8158A1D144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671F4-2A60-4101-A320-BD78625FD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45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Stakeholder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671F4-2A60-4101-A320-BD78625FDF9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53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JIRA tickets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671F4-2A60-4101-A320-BD78625FDF9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731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ASFs</a:t>
            </a:r>
            <a:r>
              <a:rPr lang="en-US" baseline="0" dirty="0" smtClean="0"/>
              <a:t> gained steam in journalism in the late 2000s</a:t>
            </a:r>
          </a:p>
          <a:p>
            <a:r>
              <a:rPr lang="en-US" dirty="0" smtClean="0"/>
              <a:t>Post Bulletin C1: Q&amp;A</a:t>
            </a:r>
            <a:r>
              <a:rPr lang="en-US" baseline="0" dirty="0" smtClean="0"/>
              <a:t> and localization breakout on main story, video teaser on side story</a:t>
            </a:r>
          </a:p>
          <a:p>
            <a:r>
              <a:rPr lang="en-US" baseline="0" dirty="0" smtClean="0"/>
              <a:t>Mayo Clinic: G, Gene Testing, subheads, breakout on appointments, slideshow feel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671F4-2A60-4101-A320-BD78625FDF9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249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stbulletin.com/eedition/page-c/page_bc7576e6-2aea-5020-9cbc-2dd299ec7370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yoclinic.org/tests-procedures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Case Study 1: Data Layers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306" y="2468562"/>
            <a:ext cx="4724400" cy="3219450"/>
          </a:xfrm>
        </p:spPr>
      </p:pic>
    </p:spTree>
    <p:extLst>
      <p:ext uri="{BB962C8B-B14F-4D97-AF65-F5344CB8AC3E}">
        <p14:creationId xmlns:p14="http://schemas.microsoft.com/office/powerpoint/2010/main" val="22631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Email</a:t>
            </a:r>
          </a:p>
          <a:p>
            <a:endParaRPr lang="en-US" dirty="0" smtClean="0"/>
          </a:p>
          <a:p>
            <a:r>
              <a:rPr lang="en-US" dirty="0" smtClean="0"/>
              <a:t>Detail</a:t>
            </a:r>
          </a:p>
          <a:p>
            <a:endParaRPr lang="en-US" dirty="0" smtClean="0"/>
          </a:p>
          <a:p>
            <a:r>
              <a:rPr lang="en-US" dirty="0" smtClean="0"/>
              <a:t>Unclear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285999"/>
            <a:ext cx="5181600" cy="379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90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Layered Communications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8782751"/>
              </p:ext>
            </p:extLst>
          </p:nvPr>
        </p:nvGraphicFramePr>
        <p:xfrm>
          <a:off x="1042988" y="2324100"/>
          <a:ext cx="6777037" cy="350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19200" y="59436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+ Continue filing report for executives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5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IT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Daily standups </a:t>
            </a:r>
          </a:p>
          <a:p>
            <a:pPr lvl="1"/>
            <a:r>
              <a:rPr lang="en-US" dirty="0" smtClean="0"/>
              <a:t>Review progress &amp; blockers</a:t>
            </a:r>
          </a:p>
          <a:p>
            <a:r>
              <a:rPr lang="en-US" dirty="0" smtClean="0"/>
              <a:t>Regular demos of features</a:t>
            </a:r>
          </a:p>
          <a:p>
            <a:r>
              <a:rPr lang="en-US" dirty="0" smtClean="0"/>
              <a:t>Regroup to plan code releases </a:t>
            </a:r>
          </a:p>
          <a:p>
            <a:pPr lvl="1"/>
            <a:r>
              <a:rPr lang="en-US" dirty="0" smtClean="0"/>
              <a:t>As-needed basis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80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Business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Weekly meetings</a:t>
            </a:r>
          </a:p>
          <a:p>
            <a:pPr lvl="1"/>
            <a:r>
              <a:rPr lang="en-US" dirty="0" smtClean="0"/>
              <a:t>Key stakeholder from each group</a:t>
            </a:r>
          </a:p>
          <a:p>
            <a:pPr lvl="1"/>
            <a:r>
              <a:rPr lang="en-US" dirty="0" smtClean="0"/>
              <a:t>Includes executive sponsor</a:t>
            </a:r>
          </a:p>
          <a:p>
            <a:r>
              <a:rPr lang="en-US" dirty="0" smtClean="0"/>
              <a:t>Set agenda with open Q&amp;A time</a:t>
            </a:r>
          </a:p>
          <a:p>
            <a:pPr lvl="1"/>
            <a:r>
              <a:rPr lang="en-US" dirty="0" smtClean="0"/>
              <a:t>Review IT and business tasks</a:t>
            </a:r>
          </a:p>
          <a:p>
            <a:pPr lvl="1"/>
            <a:r>
              <a:rPr lang="en-US" dirty="0" smtClean="0"/>
              <a:t>Invite developers in for demos</a:t>
            </a:r>
          </a:p>
          <a:p>
            <a:r>
              <a:rPr lang="en-US" dirty="0" smtClean="0"/>
              <a:t>Notes distributed after meetings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42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Stakeholders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kickoff</a:t>
            </a:r>
          </a:p>
          <a:p>
            <a:r>
              <a:rPr lang="en-US" dirty="0" smtClean="0"/>
              <a:t>Monthly newsletters</a:t>
            </a:r>
          </a:p>
          <a:p>
            <a:r>
              <a:rPr lang="en-US" dirty="0" smtClean="0"/>
              <a:t>Day-to-day contact</a:t>
            </a:r>
          </a:p>
          <a:p>
            <a:r>
              <a:rPr lang="en-US" dirty="0" smtClean="0"/>
              <a:t>Project closing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45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5800"/>
            <a:ext cx="7086714" cy="5867400"/>
          </a:xfrm>
        </p:spPr>
      </p:pic>
    </p:spTree>
    <p:extLst>
      <p:ext uri="{BB962C8B-B14F-4D97-AF65-F5344CB8AC3E}">
        <p14:creationId xmlns:p14="http://schemas.microsoft.com/office/powerpoint/2010/main" val="176617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Case Study 1: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satisfaction rates from stakeholders at retrospective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Project Manager and Business Analyst regularly sought feedback early in the </a:t>
            </a:r>
            <a:r>
              <a:rPr lang="en-US" dirty="0" smtClean="0"/>
              <a:t>process.”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This is the most engaged stakeholder group the </a:t>
            </a:r>
            <a:r>
              <a:rPr lang="en-US" dirty="0" smtClean="0"/>
              <a:t>(project manager) </a:t>
            </a:r>
            <a:r>
              <a:rPr lang="en-US" dirty="0"/>
              <a:t>has worked with</a:t>
            </a:r>
            <a:r>
              <a:rPr lang="en-US" dirty="0" smtClean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587617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Case Study 2: Data Types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306" y="2468562"/>
            <a:ext cx="4724400" cy="3219450"/>
          </a:xfrm>
        </p:spPr>
      </p:pic>
    </p:spTree>
    <p:extLst>
      <p:ext uri="{BB962C8B-B14F-4D97-AF65-F5344CB8AC3E}">
        <p14:creationId xmlns:p14="http://schemas.microsoft.com/office/powerpoint/2010/main" val="963104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Email</a:t>
            </a:r>
          </a:p>
          <a:p>
            <a:endParaRPr lang="en-US" dirty="0" smtClean="0"/>
          </a:p>
          <a:p>
            <a:r>
              <a:rPr lang="en-US" dirty="0" smtClean="0"/>
              <a:t>Detail</a:t>
            </a:r>
          </a:p>
          <a:p>
            <a:endParaRPr lang="en-US" dirty="0" smtClean="0"/>
          </a:p>
          <a:p>
            <a:r>
              <a:rPr lang="en-US" dirty="0" smtClean="0"/>
              <a:t>Unclear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285999"/>
            <a:ext cx="5181600" cy="379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7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What the Pros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entry points to data through Alternative Story Forms  (ASFs)</a:t>
            </a:r>
          </a:p>
          <a:p>
            <a:pPr lvl="1"/>
            <a:r>
              <a:rPr lang="en-US" dirty="0" smtClean="0">
                <a:hlinkClick r:id="rId3"/>
              </a:rPr>
              <a:t>Post-Bulletin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Mayo Clinic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648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 Where the People 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Slack for distributed teams &amp; millennials</a:t>
            </a:r>
          </a:p>
          <a:p>
            <a:r>
              <a:rPr lang="en-US" dirty="0" smtClean="0"/>
              <a:t>Get in front of people to demo features</a:t>
            </a:r>
          </a:p>
          <a:p>
            <a:r>
              <a:rPr lang="en-US" dirty="0" smtClean="0"/>
              <a:t>Video conference if you can’t meet face to face</a:t>
            </a:r>
          </a:p>
          <a:p>
            <a:r>
              <a:rPr lang="en-US" dirty="0" smtClean="0"/>
              <a:t>Emails still needed, but for reinforcement not primary communication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929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Buy-In By Listening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Release planning with sticky notes</a:t>
            </a:r>
          </a:p>
          <a:p>
            <a:r>
              <a:rPr lang="en-US" dirty="0" smtClean="0"/>
              <a:t>Fishbone diagrams</a:t>
            </a:r>
          </a:p>
          <a:p>
            <a:r>
              <a:rPr lang="en-US" dirty="0" smtClean="0"/>
              <a:t>Process mapping with affected groups</a:t>
            </a:r>
          </a:p>
          <a:p>
            <a:r>
              <a:rPr lang="en-US" dirty="0" smtClean="0"/>
              <a:t>Always ask for more feedback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5265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1513</TotalTime>
  <Words>273</Words>
  <Application>Microsoft Office PowerPoint</Application>
  <PresentationFormat>On-screen Show (4:3)</PresentationFormat>
  <Paragraphs>64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Austin</vt:lpstr>
      <vt:lpstr>Case Study 1: Data Layers</vt:lpstr>
      <vt:lpstr>Traditional Communication</vt:lpstr>
      <vt:lpstr>Layered Communications</vt:lpstr>
      <vt:lpstr>Core IT Team</vt:lpstr>
      <vt:lpstr>Core Business Team</vt:lpstr>
      <vt:lpstr>All Stakeholders</vt:lpstr>
      <vt:lpstr>PowerPoint Presentation</vt:lpstr>
      <vt:lpstr>Case Study 1: Results</vt:lpstr>
      <vt:lpstr>Case Study 2: Data Types</vt:lpstr>
      <vt:lpstr>Remember this?</vt:lpstr>
      <vt:lpstr>Do What the Pros Do</vt:lpstr>
      <vt:lpstr>Go Where the People Are</vt:lpstr>
      <vt:lpstr>Get Buy-In By Listening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Innovate to Communicate</dc:title>
  <dc:creator>Stephanie Downey</dc:creator>
  <cp:lastModifiedBy>Stephanie Downey</cp:lastModifiedBy>
  <cp:revision>16</cp:revision>
  <dcterms:created xsi:type="dcterms:W3CDTF">2006-08-16T00:00:00Z</dcterms:created>
  <dcterms:modified xsi:type="dcterms:W3CDTF">2016-02-26T06:07:06Z</dcterms:modified>
</cp:coreProperties>
</file>